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6" r:id="rId2"/>
    <p:sldId id="262" r:id="rId3"/>
    <p:sldId id="258" r:id="rId4"/>
    <p:sldId id="259" r:id="rId5"/>
    <p:sldId id="257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98" r:id="rId25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11" autoAdjust="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21E95C25-2FB6-4DB8-BB37-AC4AD76245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49C76F95-DF8E-42E6-B02B-B3E0D3E00DA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2ADDA11-A702-4AE7-86AC-42B7666E3E2A}" type="datetimeFigureOut">
              <a:rPr lang="es-MX"/>
              <a:pPr>
                <a:defRPr/>
              </a:pPr>
              <a:t>05/12/2022</a:t>
            </a:fld>
            <a:endParaRPr lang="es-MX"/>
          </a:p>
        </p:txBody>
      </p:sp>
      <p:sp>
        <p:nvSpPr>
          <p:cNvPr id="4" name="3 Marcador de imagen de diapositiva">
            <a:extLst>
              <a:ext uri="{FF2B5EF4-FFF2-40B4-BE49-F238E27FC236}">
                <a16:creationId xmlns:a16="http://schemas.microsoft.com/office/drawing/2014/main" id="{C25AB4DC-5908-46AB-8336-09B0DD5E953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/>
          </a:p>
        </p:txBody>
      </p:sp>
      <p:sp>
        <p:nvSpPr>
          <p:cNvPr id="5" name="4 Marcador de notas">
            <a:extLst>
              <a:ext uri="{FF2B5EF4-FFF2-40B4-BE49-F238E27FC236}">
                <a16:creationId xmlns:a16="http://schemas.microsoft.com/office/drawing/2014/main" id="{490033CC-4C22-42B4-B117-7274575B4A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MX" noProof="0"/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D4EB9DE1-1147-4FEC-80EC-4F99034ADCA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8783674E-FD51-4B04-BB00-FE8329A263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23833BD-5A0F-4802-A996-751800AD644E}" type="slidenum">
              <a:rPr lang="es-MX" altLang="es-MX"/>
              <a:pPr/>
              <a:t>‹Nº›</a:t>
            </a:fld>
            <a:endParaRPr lang="es-MX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29 Marcador de fecha">
            <a:extLst>
              <a:ext uri="{FF2B5EF4-FFF2-40B4-BE49-F238E27FC236}">
                <a16:creationId xmlns:a16="http://schemas.microsoft.com/office/drawing/2014/main" id="{DEE8DB29-2EB4-43DD-BC85-4DE71CF95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AD6A1-CAB6-47FB-BC47-0942D96E0396}" type="datetimeFigureOut">
              <a:rPr lang="es-MX"/>
              <a:pPr>
                <a:defRPr/>
              </a:pPr>
              <a:t>05/12/2022</a:t>
            </a:fld>
            <a:endParaRPr lang="es-MX"/>
          </a:p>
        </p:txBody>
      </p:sp>
      <p:sp>
        <p:nvSpPr>
          <p:cNvPr id="5" name="18 Marcador de pie de página">
            <a:extLst>
              <a:ext uri="{FF2B5EF4-FFF2-40B4-BE49-F238E27FC236}">
                <a16:creationId xmlns:a16="http://schemas.microsoft.com/office/drawing/2014/main" id="{08BFA2C0-A487-4C13-B3AE-BF3443DB5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6 Marcador de número de diapositiva">
            <a:extLst>
              <a:ext uri="{FF2B5EF4-FFF2-40B4-BE49-F238E27FC236}">
                <a16:creationId xmlns:a16="http://schemas.microsoft.com/office/drawing/2014/main" id="{8FB90BA5-3A3E-403F-B12D-B51F43987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B0C4D64C-1BDB-4BBE-9BCA-AE09F2D4A635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964939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9 Marcador de fecha">
            <a:extLst>
              <a:ext uri="{FF2B5EF4-FFF2-40B4-BE49-F238E27FC236}">
                <a16:creationId xmlns:a16="http://schemas.microsoft.com/office/drawing/2014/main" id="{86AD4F91-1282-481E-8B3E-044136EA3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758E3-AAE7-4C2E-A9D5-F482458D0C45}" type="datetimeFigureOut">
              <a:rPr lang="es-MX"/>
              <a:pPr>
                <a:defRPr/>
              </a:pPr>
              <a:t>05/12/2022</a:t>
            </a:fld>
            <a:endParaRPr lang="es-MX"/>
          </a:p>
        </p:txBody>
      </p:sp>
      <p:sp>
        <p:nvSpPr>
          <p:cNvPr id="5" name="21 Marcador de pie de página">
            <a:extLst>
              <a:ext uri="{FF2B5EF4-FFF2-40B4-BE49-F238E27FC236}">
                <a16:creationId xmlns:a16="http://schemas.microsoft.com/office/drawing/2014/main" id="{930A4569-697B-48E1-8F56-397A87456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17 Marcador de número de diapositiva">
            <a:extLst>
              <a:ext uri="{FF2B5EF4-FFF2-40B4-BE49-F238E27FC236}">
                <a16:creationId xmlns:a16="http://schemas.microsoft.com/office/drawing/2014/main" id="{8436D243-0064-4C16-A9D3-F5BEC1888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0F42C-0D80-42AA-8176-28881FB44800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928531525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9 Marcador de fecha">
            <a:extLst>
              <a:ext uri="{FF2B5EF4-FFF2-40B4-BE49-F238E27FC236}">
                <a16:creationId xmlns:a16="http://schemas.microsoft.com/office/drawing/2014/main" id="{9A28F3CC-2DA3-45A8-9032-4AEA855BA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1E2A8-CEA2-46C3-BBD3-DE246C1E7D2A}" type="datetimeFigureOut">
              <a:rPr lang="es-MX"/>
              <a:pPr>
                <a:defRPr/>
              </a:pPr>
              <a:t>05/12/2022</a:t>
            </a:fld>
            <a:endParaRPr lang="es-MX"/>
          </a:p>
        </p:txBody>
      </p:sp>
      <p:sp>
        <p:nvSpPr>
          <p:cNvPr id="5" name="21 Marcador de pie de página">
            <a:extLst>
              <a:ext uri="{FF2B5EF4-FFF2-40B4-BE49-F238E27FC236}">
                <a16:creationId xmlns:a16="http://schemas.microsoft.com/office/drawing/2014/main" id="{EB113A2B-C094-4466-9F6F-7B227C22C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17 Marcador de número de diapositiva">
            <a:extLst>
              <a:ext uri="{FF2B5EF4-FFF2-40B4-BE49-F238E27FC236}">
                <a16:creationId xmlns:a16="http://schemas.microsoft.com/office/drawing/2014/main" id="{D9950330-BC13-4F15-BC9E-FA5BDBFBC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BCEDD-DDE5-4E09-9134-03AC4F99DBA2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896023408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9 Marcador de fecha">
            <a:extLst>
              <a:ext uri="{FF2B5EF4-FFF2-40B4-BE49-F238E27FC236}">
                <a16:creationId xmlns:a16="http://schemas.microsoft.com/office/drawing/2014/main" id="{C9D24FD2-3ED8-40AA-BF75-F1A1CFECD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3C1A1-D92E-490C-9EF1-F835E54671C1}" type="datetimeFigureOut">
              <a:rPr lang="es-MX"/>
              <a:pPr>
                <a:defRPr/>
              </a:pPr>
              <a:t>05/12/2022</a:t>
            </a:fld>
            <a:endParaRPr lang="es-MX"/>
          </a:p>
        </p:txBody>
      </p:sp>
      <p:sp>
        <p:nvSpPr>
          <p:cNvPr id="5" name="21 Marcador de pie de página">
            <a:extLst>
              <a:ext uri="{FF2B5EF4-FFF2-40B4-BE49-F238E27FC236}">
                <a16:creationId xmlns:a16="http://schemas.microsoft.com/office/drawing/2014/main" id="{F4EBD9EB-56B3-40FC-B066-29DC6AFC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17 Marcador de número de diapositiva">
            <a:extLst>
              <a:ext uri="{FF2B5EF4-FFF2-40B4-BE49-F238E27FC236}">
                <a16:creationId xmlns:a16="http://schemas.microsoft.com/office/drawing/2014/main" id="{92E73F27-EE97-4EAB-A1F1-82736E650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1747E-B999-49AD-BC56-0F51BF518750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638508980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BE7F09B7-A17C-420B-9AC6-CFF7321E0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10AE3-FB81-4631-87BD-84F1A05019C6}" type="datetimeFigureOut">
              <a:rPr lang="es-MX"/>
              <a:pPr>
                <a:defRPr/>
              </a:pPr>
              <a:t>05/12/2022</a:t>
            </a:fld>
            <a:endParaRPr lang="es-MX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8E4AB2CA-EA0A-41D1-8E11-45D01F1D9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DBEBFF17-2C50-4310-A171-386FD8257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C7DE8081-10C8-44CD-8E36-1E45F33D5356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957799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9 Marcador de fecha">
            <a:extLst>
              <a:ext uri="{FF2B5EF4-FFF2-40B4-BE49-F238E27FC236}">
                <a16:creationId xmlns:a16="http://schemas.microsoft.com/office/drawing/2014/main" id="{3D2720EC-EED9-4D28-82FB-C1F8D24D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06341-36FD-4597-B408-90B7AA5F6481}" type="datetimeFigureOut">
              <a:rPr lang="es-MX"/>
              <a:pPr>
                <a:defRPr/>
              </a:pPr>
              <a:t>05/12/2022</a:t>
            </a:fld>
            <a:endParaRPr lang="es-MX"/>
          </a:p>
        </p:txBody>
      </p:sp>
      <p:sp>
        <p:nvSpPr>
          <p:cNvPr id="6" name="21 Marcador de pie de página">
            <a:extLst>
              <a:ext uri="{FF2B5EF4-FFF2-40B4-BE49-F238E27FC236}">
                <a16:creationId xmlns:a16="http://schemas.microsoft.com/office/drawing/2014/main" id="{3F1F37CF-783D-48EA-AD23-0FFBF8CCF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17 Marcador de número de diapositiva">
            <a:extLst>
              <a:ext uri="{FF2B5EF4-FFF2-40B4-BE49-F238E27FC236}">
                <a16:creationId xmlns:a16="http://schemas.microsoft.com/office/drawing/2014/main" id="{6E55C99F-CEF8-492D-8CBF-3EBE358CA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D3978-76FA-4BED-85C7-BBAD031E8953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978465575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9 Marcador de fecha">
            <a:extLst>
              <a:ext uri="{FF2B5EF4-FFF2-40B4-BE49-F238E27FC236}">
                <a16:creationId xmlns:a16="http://schemas.microsoft.com/office/drawing/2014/main" id="{45A0A61A-E971-4035-9DFC-D5F912373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D1203-282C-44A6-9C14-22D99AACE7F7}" type="datetimeFigureOut">
              <a:rPr lang="es-MX"/>
              <a:pPr>
                <a:defRPr/>
              </a:pPr>
              <a:t>05/12/2022</a:t>
            </a:fld>
            <a:endParaRPr lang="es-MX"/>
          </a:p>
        </p:txBody>
      </p:sp>
      <p:sp>
        <p:nvSpPr>
          <p:cNvPr id="8" name="21 Marcador de pie de página">
            <a:extLst>
              <a:ext uri="{FF2B5EF4-FFF2-40B4-BE49-F238E27FC236}">
                <a16:creationId xmlns:a16="http://schemas.microsoft.com/office/drawing/2014/main" id="{F9B9B244-004A-43AB-A13C-11FD3E64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17 Marcador de número de diapositiva">
            <a:extLst>
              <a:ext uri="{FF2B5EF4-FFF2-40B4-BE49-F238E27FC236}">
                <a16:creationId xmlns:a16="http://schemas.microsoft.com/office/drawing/2014/main" id="{8000251B-1494-4DBE-B832-715C49653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77E04-737B-46FE-B1DC-7B612C956280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907402957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>
            <a:extLst>
              <a:ext uri="{FF2B5EF4-FFF2-40B4-BE49-F238E27FC236}">
                <a16:creationId xmlns:a16="http://schemas.microsoft.com/office/drawing/2014/main" id="{308CB73E-DFD5-43E4-81A2-371477449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FB1D6-7C58-48DE-91DB-14ADA94E9DBE}" type="datetimeFigureOut">
              <a:rPr lang="es-MX"/>
              <a:pPr>
                <a:defRPr/>
              </a:pPr>
              <a:t>05/12/2022</a:t>
            </a:fld>
            <a:endParaRPr lang="es-MX"/>
          </a:p>
        </p:txBody>
      </p:sp>
      <p:sp>
        <p:nvSpPr>
          <p:cNvPr id="4" name="21 Marcador de pie de página">
            <a:extLst>
              <a:ext uri="{FF2B5EF4-FFF2-40B4-BE49-F238E27FC236}">
                <a16:creationId xmlns:a16="http://schemas.microsoft.com/office/drawing/2014/main" id="{F353B108-8D7F-4A87-8492-62A73D476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7 Marcador de número de diapositiva">
            <a:extLst>
              <a:ext uri="{FF2B5EF4-FFF2-40B4-BE49-F238E27FC236}">
                <a16:creationId xmlns:a16="http://schemas.microsoft.com/office/drawing/2014/main" id="{7A1ED015-830C-42F0-8662-D1D0D1238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D4DD4-935C-4301-BE22-E747F2C5F536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630162839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>
            <a:extLst>
              <a:ext uri="{FF2B5EF4-FFF2-40B4-BE49-F238E27FC236}">
                <a16:creationId xmlns:a16="http://schemas.microsoft.com/office/drawing/2014/main" id="{46FAE762-B5BF-43CB-8A82-C0A13DB2A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E6CAF-9846-4C79-96C3-F486BA14CA44}" type="datetimeFigureOut">
              <a:rPr lang="es-MX"/>
              <a:pPr>
                <a:defRPr/>
              </a:pPr>
              <a:t>05/12/2022</a:t>
            </a:fld>
            <a:endParaRPr lang="es-MX"/>
          </a:p>
        </p:txBody>
      </p:sp>
      <p:sp>
        <p:nvSpPr>
          <p:cNvPr id="3" name="21 Marcador de pie de página">
            <a:extLst>
              <a:ext uri="{FF2B5EF4-FFF2-40B4-BE49-F238E27FC236}">
                <a16:creationId xmlns:a16="http://schemas.microsoft.com/office/drawing/2014/main" id="{C34426A6-E00A-4CAE-9E95-D35FEED7A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17 Marcador de número de diapositiva">
            <a:extLst>
              <a:ext uri="{FF2B5EF4-FFF2-40B4-BE49-F238E27FC236}">
                <a16:creationId xmlns:a16="http://schemas.microsoft.com/office/drawing/2014/main" id="{3DB49EB2-03E1-41EA-AA7B-94912FA97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0FE39-FAAE-4A50-B6B5-1D46FB49604C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067445289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9 Marcador de fecha">
            <a:extLst>
              <a:ext uri="{FF2B5EF4-FFF2-40B4-BE49-F238E27FC236}">
                <a16:creationId xmlns:a16="http://schemas.microsoft.com/office/drawing/2014/main" id="{E75160ED-B9D6-4346-AAD8-A91372B87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A0CC3-90AB-4298-90DD-77B00B436DF7}" type="datetimeFigureOut">
              <a:rPr lang="es-MX"/>
              <a:pPr>
                <a:defRPr/>
              </a:pPr>
              <a:t>05/12/2022</a:t>
            </a:fld>
            <a:endParaRPr lang="es-MX"/>
          </a:p>
        </p:txBody>
      </p:sp>
      <p:sp>
        <p:nvSpPr>
          <p:cNvPr id="6" name="21 Marcador de pie de página">
            <a:extLst>
              <a:ext uri="{FF2B5EF4-FFF2-40B4-BE49-F238E27FC236}">
                <a16:creationId xmlns:a16="http://schemas.microsoft.com/office/drawing/2014/main" id="{18368FEF-85F7-4565-9FE5-4FB9B7B6C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17 Marcador de número de diapositiva">
            <a:extLst>
              <a:ext uri="{FF2B5EF4-FFF2-40B4-BE49-F238E27FC236}">
                <a16:creationId xmlns:a16="http://schemas.microsoft.com/office/drawing/2014/main" id="{E115A250-143F-4B18-84F5-67F1F6671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EF668-210A-4FBF-AA72-1FEA6BA9FB6B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303154922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Recortar y redondear rectángulo de esquina sencilla">
            <a:extLst>
              <a:ext uri="{FF2B5EF4-FFF2-40B4-BE49-F238E27FC236}">
                <a16:creationId xmlns:a16="http://schemas.microsoft.com/office/drawing/2014/main" id="{6C133E39-5E39-4FA4-8823-E89EEBD467C7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4 Triángulo rectángulo">
            <a:extLst>
              <a:ext uri="{FF2B5EF4-FFF2-40B4-BE49-F238E27FC236}">
                <a16:creationId xmlns:a16="http://schemas.microsoft.com/office/drawing/2014/main" id="{B9B22662-D38C-4B21-8C5F-6AC4FDFB2D1F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5 Forma libre">
            <a:extLst>
              <a:ext uri="{FF2B5EF4-FFF2-40B4-BE49-F238E27FC236}">
                <a16:creationId xmlns:a16="http://schemas.microsoft.com/office/drawing/2014/main" id="{E6A31D7A-34D3-489E-91EC-2CA80C50F9BD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16 Forma libre">
            <a:extLst>
              <a:ext uri="{FF2B5EF4-FFF2-40B4-BE49-F238E27FC236}">
                <a16:creationId xmlns:a16="http://schemas.microsoft.com/office/drawing/2014/main" id="{13DB14A9-B65C-4101-8534-C2ECBA0C8ADC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9" name="4 Marcador de fecha">
            <a:extLst>
              <a:ext uri="{FF2B5EF4-FFF2-40B4-BE49-F238E27FC236}">
                <a16:creationId xmlns:a16="http://schemas.microsoft.com/office/drawing/2014/main" id="{AA1E792F-D3ED-44A8-B4F5-785344AC5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93591-ACB0-45C7-8EAA-CF761BDBBAC9}" type="datetimeFigureOut">
              <a:rPr lang="es-MX"/>
              <a:pPr>
                <a:defRPr/>
              </a:pPr>
              <a:t>05/12/2022</a:t>
            </a:fld>
            <a:endParaRPr lang="es-MX"/>
          </a:p>
        </p:txBody>
      </p:sp>
      <p:sp>
        <p:nvSpPr>
          <p:cNvPr id="10" name="5 Marcador de pie de página">
            <a:extLst>
              <a:ext uri="{FF2B5EF4-FFF2-40B4-BE49-F238E27FC236}">
                <a16:creationId xmlns:a16="http://schemas.microsoft.com/office/drawing/2014/main" id="{FEA779D4-C007-4356-90B0-4DC7284DA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1" name="6 Marcador de número de diapositiva">
            <a:extLst>
              <a:ext uri="{FF2B5EF4-FFF2-40B4-BE49-F238E27FC236}">
                <a16:creationId xmlns:a16="http://schemas.microsoft.com/office/drawing/2014/main" id="{51710767-CCF1-4520-BCE0-E6385C2AA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FA874DF8-102F-4590-BB6A-8C180E890DCF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371202469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>
            <a:extLst>
              <a:ext uri="{FF2B5EF4-FFF2-40B4-BE49-F238E27FC236}">
                <a16:creationId xmlns:a16="http://schemas.microsoft.com/office/drawing/2014/main" id="{99223995-B9B7-438E-ADE4-FC82934AA2FE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Forma libre">
            <a:extLst>
              <a:ext uri="{FF2B5EF4-FFF2-40B4-BE49-F238E27FC236}">
                <a16:creationId xmlns:a16="http://schemas.microsoft.com/office/drawing/2014/main" id="{BC4B7626-4BF0-4513-A6D4-0A141D6F9AB9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8 Marcador de título">
            <a:extLst>
              <a:ext uri="{FF2B5EF4-FFF2-40B4-BE49-F238E27FC236}">
                <a16:creationId xmlns:a16="http://schemas.microsoft.com/office/drawing/2014/main" id="{4CC21646-9576-4827-AB98-F8F09111C6D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Haga clic para modificar el estilo de título del patrón</a:t>
            </a:r>
            <a:endParaRPr lang="en-US" altLang="es-MX"/>
          </a:p>
        </p:txBody>
      </p:sp>
      <p:sp>
        <p:nvSpPr>
          <p:cNvPr id="1029" name="29 Marcador de texto">
            <a:extLst>
              <a:ext uri="{FF2B5EF4-FFF2-40B4-BE49-F238E27FC236}">
                <a16:creationId xmlns:a16="http://schemas.microsoft.com/office/drawing/2014/main" id="{689FC9A8-9068-4D55-82D0-5643AF02463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Haga clic para modificar el estilo de texto del patrón</a:t>
            </a:r>
          </a:p>
          <a:p>
            <a:pPr lvl="1"/>
            <a:r>
              <a:rPr lang="es-ES" altLang="es-MX"/>
              <a:t>Segundo nivel</a:t>
            </a:r>
          </a:p>
          <a:p>
            <a:pPr lvl="2"/>
            <a:r>
              <a:rPr lang="es-ES" altLang="es-MX"/>
              <a:t>Tercer nivel</a:t>
            </a:r>
          </a:p>
          <a:p>
            <a:pPr lvl="3"/>
            <a:r>
              <a:rPr lang="es-ES" altLang="es-MX"/>
              <a:t>Cuarto nivel</a:t>
            </a:r>
          </a:p>
          <a:p>
            <a:pPr lvl="4"/>
            <a:r>
              <a:rPr lang="es-ES" altLang="es-MX"/>
              <a:t>Quinto nivel</a:t>
            </a:r>
            <a:endParaRPr lang="en-US" altLang="es-MX"/>
          </a:p>
        </p:txBody>
      </p:sp>
      <p:sp>
        <p:nvSpPr>
          <p:cNvPr id="10" name="9 Marcador de fecha">
            <a:extLst>
              <a:ext uri="{FF2B5EF4-FFF2-40B4-BE49-F238E27FC236}">
                <a16:creationId xmlns:a16="http://schemas.microsoft.com/office/drawing/2014/main" id="{14CA9866-B1DF-4A6C-89C5-73DA3DA674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91659C-1EC8-432D-9F09-6D982E1CF8FB}" type="datetimeFigureOut">
              <a:rPr lang="es-MX"/>
              <a:pPr>
                <a:defRPr/>
              </a:pPr>
              <a:t>05/12/2022</a:t>
            </a:fld>
            <a:endParaRPr lang="es-MX"/>
          </a:p>
        </p:txBody>
      </p:sp>
      <p:sp>
        <p:nvSpPr>
          <p:cNvPr id="22" name="21 Marcador de pie de página">
            <a:extLst>
              <a:ext uri="{FF2B5EF4-FFF2-40B4-BE49-F238E27FC236}">
                <a16:creationId xmlns:a16="http://schemas.microsoft.com/office/drawing/2014/main" id="{64F3405D-2963-4DFC-8773-6DA51E5B3E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8" name="17 Marcador de número de diapositiva">
            <a:extLst>
              <a:ext uri="{FF2B5EF4-FFF2-40B4-BE49-F238E27FC236}">
                <a16:creationId xmlns:a16="http://schemas.microsoft.com/office/drawing/2014/main" id="{E981350C-CF6E-47D3-B9E6-2D2B01DC6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fld id="{1FB6521C-3D8F-4DC7-AB76-5BF6E069B47D}" type="slidenum">
              <a:rPr lang="es-MX" altLang="es-MX"/>
              <a:pPr/>
              <a:t>‹Nº›</a:t>
            </a:fld>
            <a:endParaRPr lang="es-MX" altLang="es-MX"/>
          </a:p>
        </p:txBody>
      </p:sp>
      <p:grpSp>
        <p:nvGrpSpPr>
          <p:cNvPr id="1033" name="1 Grupo">
            <a:extLst>
              <a:ext uri="{FF2B5EF4-FFF2-40B4-BE49-F238E27FC236}">
                <a16:creationId xmlns:a16="http://schemas.microsoft.com/office/drawing/2014/main" id="{837A4245-4A70-4169-B95E-2E718C9623DA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Forma libre">
              <a:extLst>
                <a:ext uri="{FF2B5EF4-FFF2-40B4-BE49-F238E27FC236}">
                  <a16:creationId xmlns:a16="http://schemas.microsoft.com/office/drawing/2014/main" id="{AFB5DAF2-A376-4E8E-AF4F-0504C16C8CBE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12 Forma libre">
              <a:extLst>
                <a:ext uri="{FF2B5EF4-FFF2-40B4-BE49-F238E27FC236}">
                  <a16:creationId xmlns:a16="http://schemas.microsoft.com/office/drawing/2014/main" id="{38BF10FA-5F0E-486D-8FCA-7DEEF7FB429D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69" r:id="rId2"/>
    <p:sldLayoutId id="2147483778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9" r:id="rId9"/>
    <p:sldLayoutId id="2147483775" r:id="rId10"/>
    <p:sldLayoutId id="2147483776" r:id="rId11"/>
  </p:sldLayoutIdLst>
  <p:transition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9F0FEBE2-C4DC-48CB-9886-FAD0B4490B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692150"/>
            <a:ext cx="7668344" cy="5751258"/>
          </a:xfrm>
          <a:prstGeom prst="rect">
            <a:avLst/>
          </a:prstGeom>
        </p:spPr>
      </p:pic>
      <p:sp>
        <p:nvSpPr>
          <p:cNvPr id="5125" name="4 CuadroTexto">
            <a:extLst>
              <a:ext uri="{FF2B5EF4-FFF2-40B4-BE49-F238E27FC236}">
                <a16:creationId xmlns:a16="http://schemas.microsoft.com/office/drawing/2014/main" id="{185CBEF0-F14D-43AF-A895-44DE4E405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2206" y="-93408"/>
            <a:ext cx="43195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6000" dirty="0">
                <a:latin typeface="Aharoni" panose="02010803020104030203" pitchFamily="2" charset="-79"/>
                <a:cs typeface="Aharoni" panose="02010803020104030203" pitchFamily="2" charset="-79"/>
              </a:rPr>
              <a:t>CANAIVE</a:t>
            </a:r>
          </a:p>
        </p:txBody>
      </p:sp>
      <p:sp>
        <p:nvSpPr>
          <p:cNvPr id="5126" name="5 CuadroTexto">
            <a:extLst>
              <a:ext uri="{FF2B5EF4-FFF2-40B4-BE49-F238E27FC236}">
                <a16:creationId xmlns:a16="http://schemas.microsoft.com/office/drawing/2014/main" id="{7899B4AD-20FA-4491-B1DB-F17F78E8E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105" y="5013176"/>
            <a:ext cx="8065318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CAMARA NACIONAL DE LA INDUSTRIA DEL VESTIDO </a:t>
            </a:r>
          </a:p>
          <a:p>
            <a:pPr algn="ctr" eaLnBrk="1" hangingPunct="1"/>
            <a:r>
              <a:rPr lang="es-MX" altLang="es-MX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DELEGACION YUCATAN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>
            <a:extLst>
              <a:ext uri="{FF2B5EF4-FFF2-40B4-BE49-F238E27FC236}">
                <a16:creationId xmlns:a16="http://schemas.microsoft.com/office/drawing/2014/main" id="{12EC6B84-935E-45F0-B014-2E5CCAB13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sz="3600" b="1">
                <a:solidFill>
                  <a:schemeClr val="tx1"/>
                </a:solidFill>
              </a:rPr>
              <a:t>Integración de la CANAIVE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43977A99-3714-4CAD-82CA-21BDFA483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Sastrerías Civiles y Militares sobre medida para dama y caballero.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Sastrerías fabriles (fabricantes de trajes sastres para damas, caballeros y niños, gabardinas, abrigos, etc.)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Fabricantes de Camisas y ropa interior para jóvenes, niños y caballeros.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Talleres o Fábricas de Alta costura, modas, sombreros.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Fabricantes de Vestidos.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Fabricantes de Corsetería, lencería y ropa íntima.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Fabricantes de ropa en tela de punto.</a:t>
            </a:r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EA34747A-C799-4EF7-A72E-D53EE090B5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6376" y="229230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>
            <a:extLst>
              <a:ext uri="{FF2B5EF4-FFF2-40B4-BE49-F238E27FC236}">
                <a16:creationId xmlns:a16="http://schemas.microsoft.com/office/drawing/2014/main" id="{62761068-05AD-461C-A30F-2FA9465B4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sz="3600" b="1">
                <a:solidFill>
                  <a:schemeClr val="tx1"/>
                </a:solidFill>
              </a:rPr>
              <a:t>Integración de la CANAIVE</a:t>
            </a:r>
          </a:p>
        </p:txBody>
      </p:sp>
      <p:sp>
        <p:nvSpPr>
          <p:cNvPr id="15363" name="2 Marcador de contenido">
            <a:extLst>
              <a:ext uri="{FF2B5EF4-FFF2-40B4-BE49-F238E27FC236}">
                <a16:creationId xmlns:a16="http://schemas.microsoft.com/office/drawing/2014/main" id="{E80570D7-FDCD-4247-ACB3-3CFFB6401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s-MX" altLang="es-MX"/>
              <a:t>Fabricantes de Uniformes en General, ropa de trabajo, ropa sanitaria y blancos.</a:t>
            </a:r>
          </a:p>
          <a:p>
            <a:pPr algn="just" eaLnBrk="1" hangingPunct="1"/>
            <a:r>
              <a:rPr lang="es-MX" altLang="es-MX"/>
              <a:t>Maquiladores en general de todo tipo de ropa.</a:t>
            </a:r>
          </a:p>
          <a:p>
            <a:pPr algn="just" eaLnBrk="1" hangingPunct="1"/>
            <a:r>
              <a:rPr lang="es-MX" altLang="es-MX"/>
              <a:t>Fabricantes de guantes, bolsas, cinturones, tirantes y demás implementados que constituyan accesorios del vestido.</a:t>
            </a:r>
          </a:p>
          <a:p>
            <a:pPr algn="just" eaLnBrk="1" hangingPunct="1"/>
            <a:r>
              <a:rPr lang="es-MX" altLang="es-MX"/>
              <a:t>Fabricantes de ropa para infantil.</a:t>
            </a:r>
          </a:p>
          <a:p>
            <a:pPr algn="just" eaLnBrk="1" hangingPunct="1"/>
            <a:r>
              <a:rPr lang="es-MX" altLang="es-MX"/>
              <a:t>Fabricantes de trajes de baño, ropa de playa y de deportes.</a:t>
            </a:r>
          </a:p>
          <a:p>
            <a:pPr eaLnBrk="1" hangingPunct="1"/>
            <a:endParaRPr lang="es-MX" altLang="es-MX"/>
          </a:p>
          <a:p>
            <a:pPr eaLnBrk="1" hangingPunct="1"/>
            <a:endParaRPr lang="es-MX" altLang="es-MX"/>
          </a:p>
          <a:p>
            <a:pPr eaLnBrk="1" hangingPunct="1"/>
            <a:endParaRPr lang="es-MX" altLang="es-MX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9385FD7F-541B-452F-A355-A138BE0E61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6376" y="222374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>
            <a:extLst>
              <a:ext uri="{FF2B5EF4-FFF2-40B4-BE49-F238E27FC236}">
                <a16:creationId xmlns:a16="http://schemas.microsoft.com/office/drawing/2014/main" id="{3FA8E213-9351-4259-BE5F-5C2DF4F1B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sz="3600" b="1">
                <a:solidFill>
                  <a:schemeClr val="tx1"/>
                </a:solidFill>
              </a:rPr>
              <a:t>Integración de la CANAIVE</a:t>
            </a:r>
          </a:p>
        </p:txBody>
      </p:sp>
      <p:sp>
        <p:nvSpPr>
          <p:cNvPr id="16387" name="2 Marcador de contenido">
            <a:extLst>
              <a:ext uri="{FF2B5EF4-FFF2-40B4-BE49-F238E27FC236}">
                <a16:creationId xmlns:a16="http://schemas.microsoft.com/office/drawing/2014/main" id="{0EF8C09C-B059-475B-85B8-4866B64D8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Fabricantes de Pantalones.</a:t>
            </a:r>
          </a:p>
          <a:p>
            <a:pPr eaLnBrk="1" hangingPunct="1"/>
            <a:r>
              <a:rPr lang="es-MX" altLang="es-MX"/>
              <a:t>Fabricantes de Corbatas, pañuelos, mascadas y pañoletas.</a:t>
            </a:r>
          </a:p>
          <a:p>
            <a:pPr eaLnBrk="1" hangingPunct="1"/>
            <a:r>
              <a:rPr lang="es-MX" altLang="es-MX"/>
              <a:t>Fabricantes de chamarras y ropa sport.</a:t>
            </a:r>
          </a:p>
          <a:p>
            <a:pPr eaLnBrk="1" hangingPunct="1"/>
            <a:r>
              <a:rPr lang="es-MX" altLang="es-MX"/>
              <a:t>Pequeños talleres de costura, modistas.</a:t>
            </a:r>
          </a:p>
          <a:p>
            <a:pPr eaLnBrk="1" hangingPunct="1"/>
            <a:r>
              <a:rPr lang="es-MX" altLang="es-MX"/>
              <a:t>Diseñadores de Moda.</a:t>
            </a:r>
          </a:p>
          <a:p>
            <a:pPr eaLnBrk="1" hangingPunct="1"/>
            <a:r>
              <a:rPr lang="es-MX" altLang="es-MX"/>
              <a:t>Cualquier otra actividad ligada a la industria del vestido.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s-MX" altLang="es-MX"/>
          </a:p>
          <a:p>
            <a:pPr eaLnBrk="1" hangingPunct="1"/>
            <a:endParaRPr lang="es-MX" altLang="es-MX"/>
          </a:p>
          <a:p>
            <a:pPr eaLnBrk="1" hangingPunct="1"/>
            <a:endParaRPr lang="es-MX" altLang="es-MX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BA6D73F4-1A8C-47A5-B635-855748926B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6376" y="238342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9A35863B-ACDF-4B3B-9962-F0A7962A6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4400" b="1" dirty="0">
                <a:solidFill>
                  <a:schemeClr val="tx1"/>
                </a:solidFill>
                <a:latin typeface="+mn-lt"/>
              </a:rPr>
              <a:t>Socios de la Cámara</a:t>
            </a:r>
          </a:p>
        </p:txBody>
      </p:sp>
      <p:sp>
        <p:nvSpPr>
          <p:cNvPr id="17411" name="2 Marcador de contenido">
            <a:extLst>
              <a:ext uri="{FF2B5EF4-FFF2-40B4-BE49-F238E27FC236}">
                <a16:creationId xmlns:a16="http://schemas.microsoft.com/office/drawing/2014/main" id="{4A0353C7-49DC-4039-9864-15932C75D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s-MX" altLang="es-MX" sz="3600"/>
          </a:p>
          <a:p>
            <a:pPr algn="just" eaLnBrk="1" hangingPunct="1"/>
            <a:r>
              <a:rPr lang="es-MX" altLang="es-MX" sz="3200"/>
              <a:t>Los socios de la Cámara serán aquellos que se afilien voluntariamente a ella, cuando la Delegación acepte su solicitud, tendrán el carácter de afiliado.</a:t>
            </a:r>
          </a:p>
          <a:p>
            <a:pPr eaLnBrk="1" hangingPunct="1"/>
            <a:endParaRPr lang="es-MX" altLang="es-MX"/>
          </a:p>
          <a:p>
            <a:pPr eaLnBrk="1" hangingPunct="1">
              <a:buFont typeface="Wingdings 2" panose="05020102010507070707" pitchFamily="18" charset="2"/>
              <a:buNone/>
            </a:pPr>
            <a:endParaRPr lang="es-MX" altLang="es-MX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B898AF39-B704-4F30-9EA0-DDBC8552BD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6376" y="238342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4C911DA4-65D0-44A0-99BC-55178F77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b="1" dirty="0">
                <a:solidFill>
                  <a:schemeClr val="tx1"/>
                </a:solidFill>
              </a:rPr>
              <a:t>Derechos de los socios afiliados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24A4A3A8-80A0-4615-B13C-B30DD0A4C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Concurrir con Voz y Voto a las Asambleas Generales anuales.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Ser Electos para desempeñar cargos representativos en la Delegación a la que pertenezcan.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Ser designados por el Consejo Nacional y Delegacional para el desempeño de comisiones honoríficas.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Presentar estudios, propuestas, ponencias o proyectos en los diversos foros de la Cámara.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Recibir los beneficios de carácter institucional y los servicios específicos que mediante cuotas otorgue la Cámara a sus socios activos por resolución de su Consejo Directivo.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s-MX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s-MX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s-MX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s-MX" dirty="0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830E931B-4253-48E0-B675-2E0E125695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6376" y="156525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Título">
            <a:extLst>
              <a:ext uri="{FF2B5EF4-FFF2-40B4-BE49-F238E27FC236}">
                <a16:creationId xmlns:a16="http://schemas.microsoft.com/office/drawing/2014/main" id="{676121FD-76FE-428D-AC12-16A1D62E6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sz="4500" b="1">
                <a:solidFill>
                  <a:schemeClr val="tx1"/>
                </a:solidFill>
              </a:rPr>
              <a:t>Derechos de los socios afiliados</a:t>
            </a:r>
          </a:p>
        </p:txBody>
      </p:sp>
      <p:sp>
        <p:nvSpPr>
          <p:cNvPr id="19459" name="2 Marcador de contenido">
            <a:extLst>
              <a:ext uri="{FF2B5EF4-FFF2-40B4-BE49-F238E27FC236}">
                <a16:creationId xmlns:a16="http://schemas.microsoft.com/office/drawing/2014/main" id="{3E36D87D-8ECE-4B43-9A90-E343125EA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s-MX" altLang="es-MX"/>
              <a:t>Presentar por escrito quejas y sugerencias para mejorar los servicios.</a:t>
            </a:r>
          </a:p>
          <a:p>
            <a:pPr algn="just" eaLnBrk="1" hangingPunct="1"/>
            <a:r>
              <a:rPr lang="es-MX" altLang="es-MX"/>
              <a:t>Solicitar que la Cámara proporcione servicios especiales, diferentes a los programados, mediante la recuperación de su costo.</a:t>
            </a:r>
          </a:p>
          <a:p>
            <a:pPr algn="just" eaLnBrk="1" hangingPunct="1"/>
            <a:r>
              <a:rPr lang="es-MX" altLang="es-MX"/>
              <a:t>Asistir a congresos, exhibiciones, ferias, simposiums, conferencias, cursos de capacitación o adiestramiento, sucedidos mediante el pago de cuotas de recuperación.</a:t>
            </a:r>
          </a:p>
          <a:p>
            <a:pPr algn="just" eaLnBrk="1" hangingPunct="1"/>
            <a:r>
              <a:rPr lang="es-MX" altLang="es-MX"/>
              <a:t>Solicitar de la Cámara su intervención como amigable componedor en conflictos con otro socio.</a:t>
            </a:r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F06EDF9D-D7B5-414F-BE28-3F5DDAB69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84368" y="228086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>
            <a:extLst>
              <a:ext uri="{FF2B5EF4-FFF2-40B4-BE49-F238E27FC236}">
                <a16:creationId xmlns:a16="http://schemas.microsoft.com/office/drawing/2014/main" id="{17A6870E-D4DA-41BE-A1E7-B57584FCA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sz="4400" b="1">
                <a:solidFill>
                  <a:schemeClr val="tx1"/>
                </a:solidFill>
              </a:rPr>
              <a:t>Derechos de los socios afiliados</a:t>
            </a:r>
          </a:p>
        </p:txBody>
      </p:sp>
      <p:sp>
        <p:nvSpPr>
          <p:cNvPr id="20483" name="2 Marcador de contenido">
            <a:extLst>
              <a:ext uri="{FF2B5EF4-FFF2-40B4-BE49-F238E27FC236}">
                <a16:creationId xmlns:a16="http://schemas.microsoft.com/office/drawing/2014/main" id="{61FB0A83-1689-41FE-8F9D-84AC2B85B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336" y="2492896"/>
            <a:ext cx="8229600" cy="4446165"/>
          </a:xfrm>
        </p:spPr>
        <p:txBody>
          <a:bodyPr/>
          <a:lstStyle/>
          <a:p>
            <a:pPr algn="just" eaLnBrk="1" hangingPunct="1"/>
            <a:r>
              <a:rPr lang="es-MX" altLang="es-MX" dirty="0"/>
              <a:t>Solicitar a la Cámara asesoría o ayuda profesional en la defensa de sus intereses particulares mediante el pago de honorarios, gastos y expensas.</a:t>
            </a:r>
          </a:p>
          <a:p>
            <a:pPr algn="just" eaLnBrk="1" hangingPunct="1"/>
            <a:r>
              <a:rPr lang="es-MX" altLang="es-MX" dirty="0"/>
              <a:t>Opinar sobre problemas acerca de la industria.</a:t>
            </a:r>
          </a:p>
          <a:p>
            <a:pPr algn="just" eaLnBrk="1" hangingPunct="1"/>
            <a:r>
              <a:rPr lang="es-MX" altLang="es-MX" dirty="0"/>
              <a:t>Los demás que determine el consejo directivo.</a:t>
            </a:r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FAE6E2A5-4E4C-4E7F-B3B6-79D6FDCCB6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6376" y="238342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310DC3B9-1F5B-4E00-A6B3-2C90B5533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600" b="1" dirty="0">
                <a:solidFill>
                  <a:schemeClr val="tx1"/>
                </a:solidFill>
                <a:latin typeface="+mn-lt"/>
              </a:rPr>
              <a:t>Obligaciones de los socios afiliados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CD5681C1-A0D6-48B7-AAFC-B2A9EF1CB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Darse de Alta en el SIEM y mantener su información actualizada.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Asistir a las Asambleas Anuales de reuniones delegacionales.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Aceptar los cargos para los que fueran electos y ejecutar las comisiones correspondientes.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Coadyuvar a la solución de problemas de la industria del vestido.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Pagar las cuotas que determine el Consejo Directivo.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Procurar el engrandecimiento, fomento y desarrollo de la  Industria  del  Vestido.</a:t>
            </a:r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5FCB0FAF-0D8C-483E-8D93-48652527EA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6376" y="142190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E190E3F7-9C97-4C20-8573-260F61988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701675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200" b="1" dirty="0">
                <a:solidFill>
                  <a:schemeClr val="tx1"/>
                </a:solidFill>
                <a:latin typeface="+mn-lt"/>
              </a:rPr>
              <a:t>Clasificación de Empresas y costos de afiliación</a:t>
            </a:r>
          </a:p>
        </p:txBody>
      </p:sp>
      <p:sp>
        <p:nvSpPr>
          <p:cNvPr id="22531" name="2 Marcador de contenido">
            <a:extLst>
              <a:ext uri="{FF2B5EF4-FFF2-40B4-BE49-F238E27FC236}">
                <a16:creationId xmlns:a16="http://schemas.microsoft.com/office/drawing/2014/main" id="{D8E6DC72-CA58-41DA-9661-802E7A884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389438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s-MX" altLang="es-MX" dirty="0"/>
              <a:t>Tabulador Anual Vigente durante el 2022</a:t>
            </a:r>
          </a:p>
          <a:p>
            <a:pPr eaLnBrk="1" hangingPunct="1"/>
            <a:endParaRPr lang="es-MX" altLang="es-MX" dirty="0"/>
          </a:p>
          <a:p>
            <a:pPr eaLnBrk="1" hangingPunct="1"/>
            <a:r>
              <a:rPr lang="es-MX" altLang="es-MX" dirty="0"/>
              <a:t>MICRO DE 0 A 15 EMPLEADOS	     $   3,816.57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s-MX" altLang="es-MX" dirty="0"/>
          </a:p>
          <a:p>
            <a:pPr eaLnBrk="1" hangingPunct="1"/>
            <a:r>
              <a:rPr lang="es-MX" altLang="es-MX" dirty="0"/>
              <a:t>PEQUEÑA DE 16 A 50 EMPLEADOS	     $   6,375.32</a:t>
            </a:r>
          </a:p>
          <a:p>
            <a:pPr eaLnBrk="1" hangingPunct="1"/>
            <a:endParaRPr lang="es-MX" altLang="es-MX" dirty="0"/>
          </a:p>
          <a:p>
            <a:pPr eaLnBrk="1" hangingPunct="1"/>
            <a:r>
              <a:rPr lang="es-MX" altLang="es-MX" dirty="0"/>
              <a:t>MEDIANA DE 51 A 100 EMPLEADOS    $   12,298.05</a:t>
            </a:r>
          </a:p>
          <a:p>
            <a:pPr eaLnBrk="1" hangingPunct="1"/>
            <a:endParaRPr lang="es-MX" altLang="es-MX" dirty="0"/>
          </a:p>
          <a:p>
            <a:pPr eaLnBrk="1" hangingPunct="1"/>
            <a:r>
              <a:rPr lang="es-MX" altLang="es-MX" dirty="0"/>
              <a:t>GRANDE DE 101 EN ADELANTE           $  17,144.86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s-MX" altLang="es-MX" dirty="0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57DA3E47-2E44-4CF4-8E7B-175FEA7062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6376" y="104883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>
            <a:extLst>
              <a:ext uri="{FF2B5EF4-FFF2-40B4-BE49-F238E27FC236}">
                <a16:creationId xmlns:a16="http://schemas.microsoft.com/office/drawing/2014/main" id="{7E8A9B2C-5055-453F-849B-905FA9763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algn="ctr" eaLnBrk="1" hangingPunct="1"/>
            <a:r>
              <a:rPr lang="es-MX" altLang="es-MX" b="1">
                <a:solidFill>
                  <a:schemeClr val="tx1"/>
                </a:solidFill>
              </a:rPr>
              <a:t>Servicios</a:t>
            </a:r>
          </a:p>
        </p:txBody>
      </p:sp>
      <p:sp>
        <p:nvSpPr>
          <p:cNvPr id="23555" name="2 Marcador de contenido">
            <a:extLst>
              <a:ext uri="{FF2B5EF4-FFF2-40B4-BE49-F238E27FC236}">
                <a16:creationId xmlns:a16="http://schemas.microsoft.com/office/drawing/2014/main" id="{F8240ED0-47E6-4026-B2F1-5E2AD7AB8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s-ES" altLang="es-MX" dirty="0"/>
              <a:t>Cursos de capacitación, seminarios y talleres. </a:t>
            </a:r>
            <a:endParaRPr lang="es-MX" altLang="es-MX" dirty="0"/>
          </a:p>
          <a:p>
            <a:pPr algn="just" eaLnBrk="1" hangingPunct="1"/>
            <a:r>
              <a:rPr lang="es-ES" altLang="es-MX" dirty="0"/>
              <a:t>Búsqueda de proveedores.</a:t>
            </a:r>
            <a:endParaRPr lang="es-MX" altLang="es-MX" dirty="0"/>
          </a:p>
          <a:p>
            <a:pPr algn="just" eaLnBrk="1" hangingPunct="1"/>
            <a:r>
              <a:rPr lang="es-ES" altLang="es-MX" dirty="0"/>
              <a:t>Difusión para bolsa de Trabajo.</a:t>
            </a:r>
            <a:endParaRPr lang="es-MX" altLang="es-MX" dirty="0"/>
          </a:p>
          <a:p>
            <a:pPr algn="just" eaLnBrk="1" hangingPunct="1"/>
            <a:r>
              <a:rPr lang="es-ES" altLang="es-MX" dirty="0"/>
              <a:t>Información actualizada de nuestro sector.</a:t>
            </a:r>
            <a:endParaRPr lang="es-MX" altLang="es-MX" dirty="0"/>
          </a:p>
          <a:p>
            <a:pPr algn="just" eaLnBrk="1" hangingPunct="1"/>
            <a:r>
              <a:rPr lang="es-ES" altLang="es-MX" dirty="0"/>
              <a:t>Boletín informativo con oportunidades comerciales y venta de maquinaria seminueva.</a:t>
            </a:r>
            <a:endParaRPr lang="es-MX" altLang="es-MX" dirty="0"/>
          </a:p>
          <a:p>
            <a:pPr algn="just" eaLnBrk="1" hangingPunct="1"/>
            <a:r>
              <a:rPr lang="es-ES" altLang="es-MX" dirty="0"/>
              <a:t>Información de ferias y Exposiciones.</a:t>
            </a:r>
            <a:endParaRPr lang="es-MX" altLang="es-MX" dirty="0"/>
          </a:p>
          <a:p>
            <a:pPr eaLnBrk="1" hangingPunct="1"/>
            <a:endParaRPr lang="es-MX" altLang="es-MX" dirty="0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95B114B8-632B-48A7-890C-27E4108BC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6376" y="173146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63608E56-D195-41E9-A16E-DFC83F26F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196975"/>
            <a:ext cx="8229600" cy="5111750"/>
          </a:xfrm>
        </p:spPr>
        <p:txBody>
          <a:bodyPr>
            <a:normAutofit fontScale="925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La Cámara Nacional de la Industria del Vestido (CANAIVE), con más de 66 años de existencia en México, es una institución de interés público, autónoma, con personalidad jurídica y patrimonio propio.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Conformada por 9 delegaciones estatales, 13 secciones nacionales y 16 comisiones de trabajo, actúa en todo el territorio nacional con el objeto de promover la Industria del Vestido a nivel nacional e internacional, fomenta la calidad y productividad, representa y defiende los intereses generales del sector, y es el órgano de consulta y colaboración del Estado para el diseño y ejecución de políticas, programas e instrumentos que faciliten el desarrollo económico e industrial del País.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s-MX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A1674F67-AFDB-4505-962E-D837F2D9B8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6376" y="161287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Título">
            <a:extLst>
              <a:ext uri="{FF2B5EF4-FFF2-40B4-BE49-F238E27FC236}">
                <a16:creationId xmlns:a16="http://schemas.microsoft.com/office/drawing/2014/main" id="{3DEE47C8-284C-4889-BF4E-669E87246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b="1">
                <a:solidFill>
                  <a:schemeClr val="tx1"/>
                </a:solidFill>
              </a:rPr>
              <a:t>Servicios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F571B0CF-C8D4-4587-9756-FC9DCF2B2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ES" dirty="0"/>
              <a:t>Registro anual al Sistema de Información Empresarial con nuestra sede nacional. (solamente para los giros en confección de prendas)</a:t>
            </a:r>
            <a:endParaRPr lang="es-MX" dirty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ES" dirty="0"/>
              <a:t>Vinculación con Universidades e Instituciones Educativas, para prácticas o estadías.</a:t>
            </a:r>
            <a:endParaRPr lang="es-MX" dirty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ES" dirty="0"/>
              <a:t>Costos preferenciales en cursos, seminarios, ferias y eventos que organice la CANAIVE.</a:t>
            </a:r>
            <a:endParaRPr lang="es-MX" dirty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/>
              <a:t>Desarrollo de patrones sobre nuevos modelos de prendas de vestir, investigación de tendencias, impresión de trazos e impresión textil por medio de Indumental .</a:t>
            </a:r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29C47157-578D-4260-967E-7F8D5D4DD8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6376" y="238374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Título">
            <a:extLst>
              <a:ext uri="{FF2B5EF4-FFF2-40B4-BE49-F238E27FC236}">
                <a16:creationId xmlns:a16="http://schemas.microsoft.com/office/drawing/2014/main" id="{4149A41D-8ED3-43EC-84C4-E42CFF264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b="1">
                <a:solidFill>
                  <a:schemeClr val="tx1"/>
                </a:solidFill>
              </a:rPr>
              <a:t>Servicios</a:t>
            </a:r>
          </a:p>
        </p:txBody>
      </p:sp>
      <p:sp>
        <p:nvSpPr>
          <p:cNvPr id="25603" name="2 Marcador de contenido">
            <a:extLst>
              <a:ext uri="{FF2B5EF4-FFF2-40B4-BE49-F238E27FC236}">
                <a16:creationId xmlns:a16="http://schemas.microsoft.com/office/drawing/2014/main" id="{BF3A98B6-73E6-4567-8FC1-AEC7F1B65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s-MX" dirty="0"/>
              <a:t>Participación en programas de maquila y confección de prendas, cuya coordinación se encuentre a cargo de la Delegación.</a:t>
            </a:r>
          </a:p>
          <a:p>
            <a:pPr eaLnBrk="1" hangingPunct="1"/>
            <a:r>
              <a:rPr lang="es-ES" altLang="es-MX" dirty="0"/>
              <a:t>Representación ante organismos gubernamentales, municipales y empresariales.</a:t>
            </a:r>
            <a:endParaRPr lang="es-MX" altLang="es-MX" dirty="0"/>
          </a:p>
          <a:p>
            <a:pPr eaLnBrk="1" hangingPunct="1"/>
            <a:r>
              <a:rPr lang="es-ES" altLang="es-MX" dirty="0"/>
              <a:t>Vinculación para el registro de marcas y patentes ante el IMPI (Instituto Mexicano de la Propiedad Industrial) y su canalización directa.</a:t>
            </a:r>
            <a:endParaRPr lang="es-MX" altLang="es-MX" dirty="0"/>
          </a:p>
          <a:p>
            <a:pPr eaLnBrk="1" hangingPunct="1"/>
            <a:endParaRPr lang="es-MX" altLang="es-MX" dirty="0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D9166BEB-51BE-4864-B858-3DE626CB4F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6376" y="238342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Título">
            <a:extLst>
              <a:ext uri="{FF2B5EF4-FFF2-40B4-BE49-F238E27FC236}">
                <a16:creationId xmlns:a16="http://schemas.microsoft.com/office/drawing/2014/main" id="{0B045D21-3698-4F9E-84F6-1AD036050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b="1">
                <a:solidFill>
                  <a:schemeClr val="tx1"/>
                </a:solidFill>
              </a:rPr>
              <a:t>Servicios</a:t>
            </a:r>
          </a:p>
        </p:txBody>
      </p:sp>
      <p:sp>
        <p:nvSpPr>
          <p:cNvPr id="26627" name="2 Marcador de contenido">
            <a:extLst>
              <a:ext uri="{FF2B5EF4-FFF2-40B4-BE49-F238E27FC236}">
                <a16:creationId xmlns:a16="http://schemas.microsoft.com/office/drawing/2014/main" id="{9154DA62-D340-4093-9850-890746BAD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s-MX" dirty="0"/>
              <a:t>Representación ante la SHCP y el IMSS mediante los programas de Síndicos y Procuradores Empresariales, respectivamente.</a:t>
            </a:r>
            <a:endParaRPr lang="es-MX" altLang="es-MX" dirty="0"/>
          </a:p>
          <a:p>
            <a:pPr eaLnBrk="1" hangingPunct="1"/>
            <a:r>
              <a:rPr lang="es-ES" altLang="es-MX" dirty="0"/>
              <a:t> Información de interés para el sector</a:t>
            </a:r>
            <a:endParaRPr lang="es-MX" altLang="es-MX" dirty="0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2B11D1EC-5547-4921-BC86-6DE64F335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6376" y="185846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Título">
            <a:extLst>
              <a:ext uri="{FF2B5EF4-FFF2-40B4-BE49-F238E27FC236}">
                <a16:creationId xmlns:a16="http://schemas.microsoft.com/office/drawing/2014/main" id="{5115FBA9-3AB5-4A1D-BBF9-F2F245D7F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algn="ctr" eaLnBrk="1" hangingPunct="1"/>
            <a:r>
              <a:rPr lang="es-MX" altLang="es-MX" sz="4400" b="1">
                <a:solidFill>
                  <a:schemeClr val="tx1"/>
                </a:solidFill>
              </a:rPr>
              <a:t>Requisitos de Afiliación</a:t>
            </a:r>
          </a:p>
        </p:txBody>
      </p:sp>
      <p:sp>
        <p:nvSpPr>
          <p:cNvPr id="27651" name="2 Marcador de contenido">
            <a:extLst>
              <a:ext uri="{FF2B5EF4-FFF2-40B4-BE49-F238E27FC236}">
                <a16:creationId xmlns:a16="http://schemas.microsoft.com/office/drawing/2014/main" id="{0350EB2F-1F8D-4679-B62D-E60B3C03A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s-MX"/>
              <a:t>Copia del Alta de Hacienda</a:t>
            </a:r>
            <a:endParaRPr lang="es-MX" altLang="es-MX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s-ES" altLang="es-MX"/>
              <a:t> </a:t>
            </a:r>
            <a:endParaRPr lang="es-MX" altLang="es-MX"/>
          </a:p>
          <a:p>
            <a:pPr eaLnBrk="1" hangingPunct="1"/>
            <a:r>
              <a:rPr lang="es-ES" altLang="es-MX"/>
              <a:t>Copia del RFC</a:t>
            </a:r>
            <a:endParaRPr lang="es-MX" altLang="es-MX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s-ES" altLang="es-MX" b="1"/>
              <a:t> </a:t>
            </a:r>
            <a:endParaRPr lang="es-MX" altLang="es-MX"/>
          </a:p>
          <a:p>
            <a:pPr eaLnBrk="1" hangingPunct="1"/>
            <a:r>
              <a:rPr lang="es-ES" altLang="es-MX"/>
              <a:t>Llenar la Solicitud de Inscripción</a:t>
            </a:r>
            <a:endParaRPr lang="es-MX" altLang="es-MX"/>
          </a:p>
          <a:p>
            <a:pPr eaLnBrk="1" hangingPunct="1"/>
            <a:endParaRPr lang="es-MX" altLang="es-MX"/>
          </a:p>
          <a:p>
            <a:pPr eaLnBrk="1" hangingPunct="1"/>
            <a:r>
              <a:rPr lang="es-ES" altLang="es-MX"/>
              <a:t>Pago por afiliación. (anual)</a:t>
            </a:r>
            <a:endParaRPr lang="es-MX" altLang="es-MX"/>
          </a:p>
          <a:p>
            <a:pPr eaLnBrk="1" hangingPunct="1"/>
            <a:endParaRPr lang="es-MX" altLang="es-MX"/>
          </a:p>
          <a:p>
            <a:pPr eaLnBrk="1" hangingPunct="1"/>
            <a:r>
              <a:rPr lang="es-ES" altLang="es-MX"/>
              <a:t>Copia del Acta Constitutiva (para personas morales)</a:t>
            </a:r>
            <a:endParaRPr lang="es-MX" altLang="es-MX"/>
          </a:p>
          <a:p>
            <a:pPr eaLnBrk="1" hangingPunct="1"/>
            <a:endParaRPr lang="es-MX" altLang="es-MX"/>
          </a:p>
          <a:p>
            <a:pPr eaLnBrk="1" hangingPunct="1"/>
            <a:endParaRPr lang="es-MX" altLang="es-MX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8F8E4E58-D343-46F7-B04E-92CE34D5DD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84368" y="225642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2 Marcador de contenido">
            <a:extLst>
              <a:ext uri="{FF2B5EF4-FFF2-40B4-BE49-F238E27FC236}">
                <a16:creationId xmlns:a16="http://schemas.microsoft.com/office/drawing/2014/main" id="{C9DD18C6-F9AC-4927-8C82-E07FCC5DC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3074988"/>
          </a:xfrm>
        </p:spPr>
        <p:txBody>
          <a:bodyPr/>
          <a:lstStyle/>
          <a:p>
            <a:pPr algn="ctr" eaLnBrk="1" hangingPunct="1"/>
            <a:endParaRPr lang="es-MX" altLang="es-MX" dirty="0"/>
          </a:p>
          <a:p>
            <a:pPr algn="ctr" eaLnBrk="1" hangingPunct="1"/>
            <a:endParaRPr lang="es-MX" altLang="es-MX" dirty="0"/>
          </a:p>
          <a:p>
            <a:pPr algn="ctr" eaLnBrk="1" hangingPunct="1"/>
            <a:endParaRPr lang="es-MX" altLang="es-MX" dirty="0"/>
          </a:p>
          <a:p>
            <a:pPr marL="0" indent="0" algn="ctr" eaLnBrk="1" hangingPunct="1">
              <a:buNone/>
            </a:pPr>
            <a:r>
              <a:rPr lang="es-MX" altLang="es-MX" sz="4000" dirty="0"/>
              <a:t>¡GRACIAS POR SU AMABLE ATENCIÓN!</a:t>
            </a:r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250C2AA0-E6EE-417D-A216-9492F26D93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84368" y="215518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72FD331-2CFD-456C-A120-B3D8FA3127A1}"/>
              </a:ext>
            </a:extLst>
          </p:cNvPr>
          <p:cNvSpPr txBox="1"/>
          <p:nvPr/>
        </p:nvSpPr>
        <p:spPr>
          <a:xfrm>
            <a:off x="505304" y="4725144"/>
            <a:ext cx="60486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Datos de contacto:</a:t>
            </a:r>
          </a:p>
          <a:p>
            <a:endParaRPr lang="es-MX" dirty="0"/>
          </a:p>
          <a:p>
            <a:r>
              <a:rPr lang="es-MX" b="1" dirty="0"/>
              <a:t>Tel: </a:t>
            </a:r>
            <a:r>
              <a:rPr lang="es-MX" dirty="0"/>
              <a:t>(999) 941 01 51 / 52 / 03</a:t>
            </a:r>
          </a:p>
          <a:p>
            <a:endParaRPr lang="es-MX" dirty="0"/>
          </a:p>
          <a:p>
            <a:r>
              <a:rPr lang="es-MX" b="1" dirty="0"/>
              <a:t>Mail: </a:t>
            </a:r>
            <a:r>
              <a:rPr lang="es-MX" dirty="0"/>
              <a:t>contacto@canaiveyucatan.org.mx</a:t>
            </a:r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2 Marcador de contenido">
            <a:extLst>
              <a:ext uri="{FF2B5EF4-FFF2-40B4-BE49-F238E27FC236}">
                <a16:creationId xmlns:a16="http://schemas.microsoft.com/office/drawing/2014/main" id="{C67E2CA9-E479-41FB-89A5-437F55EF5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908050"/>
            <a:ext cx="7920037" cy="5616575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s-MX" altLang="es-MX" sz="2400"/>
              <a:t>    Aún  cuando cada Delegación opera de manera independiente a la sede Nacional, tenemos comunicación y trato directo en sus 9 representaciones:</a:t>
            </a:r>
          </a:p>
          <a:p>
            <a:pPr eaLnBrk="1" hangingPunct="1"/>
            <a:r>
              <a:rPr lang="es-MX" altLang="es-MX" sz="2400"/>
              <a:t>Aguascalientes  </a:t>
            </a:r>
          </a:p>
          <a:p>
            <a:pPr eaLnBrk="1" hangingPunct="1"/>
            <a:r>
              <a:rPr lang="es-MX" altLang="es-MX" sz="2400"/>
              <a:t>Guanajuato                             </a:t>
            </a:r>
          </a:p>
          <a:p>
            <a:pPr eaLnBrk="1" hangingPunct="1"/>
            <a:r>
              <a:rPr lang="es-MX" altLang="es-MX" sz="2400"/>
              <a:t>Hidalgo</a:t>
            </a:r>
          </a:p>
          <a:p>
            <a:pPr eaLnBrk="1" hangingPunct="1"/>
            <a:r>
              <a:rPr lang="es-MX" altLang="es-MX" sz="2400"/>
              <a:t>Jalisco</a:t>
            </a:r>
          </a:p>
          <a:p>
            <a:pPr eaLnBrk="1" hangingPunct="1"/>
            <a:r>
              <a:rPr lang="es-MX" altLang="es-MX" sz="2400"/>
              <a:t>La Laguna</a:t>
            </a:r>
          </a:p>
          <a:p>
            <a:pPr eaLnBrk="1" hangingPunct="1"/>
            <a:r>
              <a:rPr lang="es-MX" altLang="es-MX" sz="2400"/>
              <a:t>Morelos</a:t>
            </a:r>
          </a:p>
          <a:p>
            <a:pPr eaLnBrk="1" hangingPunct="1"/>
            <a:r>
              <a:rPr lang="es-MX" altLang="es-MX" sz="2400"/>
              <a:t>Nuevo León</a:t>
            </a:r>
          </a:p>
          <a:p>
            <a:pPr eaLnBrk="1" hangingPunct="1"/>
            <a:r>
              <a:rPr lang="es-MX" altLang="es-MX" sz="2400"/>
              <a:t>Puebla</a:t>
            </a:r>
          </a:p>
          <a:p>
            <a:pPr eaLnBrk="1" hangingPunct="1"/>
            <a:r>
              <a:rPr lang="es-MX" altLang="es-MX" sz="2400"/>
              <a:t>Tlaxcala</a:t>
            </a:r>
          </a:p>
          <a:p>
            <a:pPr eaLnBrk="1" hangingPunct="1"/>
            <a:r>
              <a:rPr lang="es-MX" altLang="es-MX" sz="2400"/>
              <a:t>Yucatán</a:t>
            </a:r>
          </a:p>
          <a:p>
            <a:pPr eaLnBrk="1" hangingPunct="1"/>
            <a:endParaRPr lang="es-MX" altLang="es-MX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FAB5DF44-C406-4EF3-A167-EC85BCFF22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6376" y="44624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89FC4F29-6EDA-462D-9409-8BC27D772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4824413"/>
          </a:xfrm>
        </p:spPr>
        <p:txBody>
          <a:bodyPr>
            <a:normAutofit fontScale="850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s-MX" dirty="0"/>
              <a:t>    La Cámara Nacional de la Industria del Vestido Delegación Yucatán se funda el 11 de Abril de 1970.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s-MX" dirty="0"/>
          </a:p>
          <a:p>
            <a:pPr marL="342900" indent="-34290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ES_tradnl" sz="3900" b="1" kern="0" dirty="0"/>
              <a:t>Misión 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s-ES_tradnl" sz="3900" b="1" kern="0" dirty="0"/>
          </a:p>
          <a:p>
            <a:pPr marL="342900" indent="-34290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ES_tradnl" kern="0" dirty="0"/>
              <a:t>Elevar la competitividad de las empresas de nuestro sector.</a:t>
            </a:r>
          </a:p>
          <a:p>
            <a:pPr marL="342900" indent="-34290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ES_tradnl" kern="0" dirty="0"/>
              <a:t>Fomentar la participación de nuestros socios</a:t>
            </a:r>
          </a:p>
          <a:p>
            <a:pPr marL="342900" indent="-34290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ES_tradnl" kern="0" dirty="0"/>
              <a:t>Lograr la sustentabilidad de nuestro organismo</a:t>
            </a:r>
          </a:p>
          <a:p>
            <a:pPr marL="342900" indent="-342900" algn="ctr" eaLnBrk="1" fontAlgn="auto" hangingPunct="1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ES_tradnl" sz="4300" b="1" kern="0" dirty="0"/>
              <a:t>Visión</a:t>
            </a:r>
          </a:p>
          <a:p>
            <a:pPr marL="342900" indent="-342900" algn="just" eaLnBrk="1" fontAlgn="auto" hangingPunct="1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ES_tradnl" kern="0" dirty="0"/>
              <a:t>Ser reconocidos como un organismo empresarial líder, por la excelencia en los servicios brindados a nuestros socios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s-MX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706BBA9F-F6EA-47D0-9ED2-90E796BCA3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6376" y="260648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2 Marcador de contenido">
            <a:extLst>
              <a:ext uri="{FF2B5EF4-FFF2-40B4-BE49-F238E27FC236}">
                <a16:creationId xmlns:a16="http://schemas.microsoft.com/office/drawing/2014/main" id="{F3C02610-725C-4A7F-82D5-BFB706117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268413"/>
            <a:ext cx="7848600" cy="4176712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es-MX" altLang="es-MX" sz="4400" b="1"/>
              <a:t>Valores</a:t>
            </a:r>
          </a:p>
          <a:p>
            <a:pPr eaLnBrk="1" hangingPunct="1"/>
            <a:r>
              <a:rPr lang="es-MX" altLang="es-MX"/>
              <a:t>Lealtad </a:t>
            </a:r>
          </a:p>
          <a:p>
            <a:pPr eaLnBrk="1" hangingPunct="1"/>
            <a:r>
              <a:rPr lang="es-MX" altLang="es-MX"/>
              <a:t>Honradez</a:t>
            </a:r>
          </a:p>
          <a:p>
            <a:pPr eaLnBrk="1" hangingPunct="1"/>
            <a:r>
              <a:rPr lang="es-MX" altLang="es-MX"/>
              <a:t>Integridad</a:t>
            </a:r>
          </a:p>
          <a:p>
            <a:pPr eaLnBrk="1" hangingPunct="1"/>
            <a:r>
              <a:rPr lang="es-MX" altLang="es-MX"/>
              <a:t>Respeto</a:t>
            </a:r>
          </a:p>
          <a:p>
            <a:pPr eaLnBrk="1" hangingPunct="1"/>
            <a:r>
              <a:rPr lang="es-MX" altLang="es-MX"/>
              <a:t>Seguridad</a:t>
            </a:r>
          </a:p>
          <a:p>
            <a:pPr eaLnBrk="1" hangingPunct="1"/>
            <a:r>
              <a:rPr lang="es-MX" altLang="es-MX"/>
              <a:t>Trabajo en equipo</a:t>
            </a:r>
          </a:p>
          <a:p>
            <a:pPr eaLnBrk="1" hangingPunct="1"/>
            <a:r>
              <a:rPr lang="es-MX" altLang="es-MX"/>
              <a:t>Iniciativa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s-MX" altLang="es-MX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7710BF67-C530-453F-9F9C-02A7FFEAAF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2315" y="247581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F4F70F06-2575-4C83-BB90-A9D57CF44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135937" cy="792163"/>
          </a:xfrm>
        </p:spPr>
        <p:txBody>
          <a:bodyPr>
            <a:normAutofit/>
          </a:bodyPr>
          <a:lstStyle/>
          <a:p>
            <a:pPr marL="342900" indent="-342900"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sz="4400" b="1" kern="0" dirty="0">
                <a:solidFill>
                  <a:schemeClr val="tx1"/>
                </a:solidFill>
                <a:latin typeface="+mn-lt"/>
              </a:rPr>
              <a:t>Estructura Orgánica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2948DA48-30B8-440B-BA17-76F46B22E5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688" y="680005"/>
            <a:ext cx="972069" cy="1038008"/>
          </a:xfrm>
        </p:spPr>
      </p:pic>
      <p:sp>
        <p:nvSpPr>
          <p:cNvPr id="5" name="4 Rectángulo redondeado">
            <a:extLst>
              <a:ext uri="{FF2B5EF4-FFF2-40B4-BE49-F238E27FC236}">
                <a16:creationId xmlns:a16="http://schemas.microsoft.com/office/drawing/2014/main" id="{C5D79D5F-DBFD-4F67-B7A6-E9A5C7D11CD9}"/>
              </a:ext>
            </a:extLst>
          </p:cNvPr>
          <p:cNvSpPr/>
          <p:nvPr/>
        </p:nvSpPr>
        <p:spPr>
          <a:xfrm>
            <a:off x="3276600" y="1557338"/>
            <a:ext cx="2447925" cy="576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/>
              <a:t>ASAMBLEA  GENERAL</a:t>
            </a:r>
          </a:p>
        </p:txBody>
      </p:sp>
      <p:sp>
        <p:nvSpPr>
          <p:cNvPr id="6" name="5 Rectángulo redondeado">
            <a:extLst>
              <a:ext uri="{FF2B5EF4-FFF2-40B4-BE49-F238E27FC236}">
                <a16:creationId xmlns:a16="http://schemas.microsoft.com/office/drawing/2014/main" id="{B9C1B2E2-7DE6-4E2D-AFA4-FE11839A4B0F}"/>
              </a:ext>
            </a:extLst>
          </p:cNvPr>
          <p:cNvSpPr/>
          <p:nvPr/>
        </p:nvSpPr>
        <p:spPr>
          <a:xfrm>
            <a:off x="3419475" y="2420938"/>
            <a:ext cx="2305050" cy="503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/>
              <a:t>CONSEJO DIRECTIVO</a:t>
            </a:r>
          </a:p>
        </p:txBody>
      </p:sp>
      <p:sp>
        <p:nvSpPr>
          <p:cNvPr id="8" name="7 Rectángulo redondeado">
            <a:extLst>
              <a:ext uri="{FF2B5EF4-FFF2-40B4-BE49-F238E27FC236}">
                <a16:creationId xmlns:a16="http://schemas.microsoft.com/office/drawing/2014/main" id="{1C553263-2ABE-4AE1-997F-E414D9637529}"/>
              </a:ext>
            </a:extLst>
          </p:cNvPr>
          <p:cNvSpPr/>
          <p:nvPr/>
        </p:nvSpPr>
        <p:spPr>
          <a:xfrm>
            <a:off x="3419475" y="3284538"/>
            <a:ext cx="2232025" cy="504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/>
              <a:t>PRESIDENCIA</a:t>
            </a:r>
          </a:p>
        </p:txBody>
      </p:sp>
      <p:sp>
        <p:nvSpPr>
          <p:cNvPr id="10" name="9 Rectángulo redondeado">
            <a:extLst>
              <a:ext uri="{FF2B5EF4-FFF2-40B4-BE49-F238E27FC236}">
                <a16:creationId xmlns:a16="http://schemas.microsoft.com/office/drawing/2014/main" id="{43042A56-5540-49B1-8525-6BC5EBD7E9E6}"/>
              </a:ext>
            </a:extLst>
          </p:cNvPr>
          <p:cNvSpPr/>
          <p:nvPr/>
        </p:nvSpPr>
        <p:spPr>
          <a:xfrm>
            <a:off x="3492500" y="4149725"/>
            <a:ext cx="2087563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/>
              <a:t>DIRECCION</a:t>
            </a:r>
          </a:p>
        </p:txBody>
      </p:sp>
      <p:sp>
        <p:nvSpPr>
          <p:cNvPr id="11" name="10 Rectángulo redondeado">
            <a:extLst>
              <a:ext uri="{FF2B5EF4-FFF2-40B4-BE49-F238E27FC236}">
                <a16:creationId xmlns:a16="http://schemas.microsoft.com/office/drawing/2014/main" id="{FAFFA579-A554-4134-86E5-7E79FC57577C}"/>
              </a:ext>
            </a:extLst>
          </p:cNvPr>
          <p:cNvSpPr/>
          <p:nvPr/>
        </p:nvSpPr>
        <p:spPr>
          <a:xfrm>
            <a:off x="5795963" y="4797425"/>
            <a:ext cx="2160587" cy="503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dirty="0"/>
              <a:t>ASISTENTE PRESIDENCIA Y DIRECCION</a:t>
            </a:r>
          </a:p>
        </p:txBody>
      </p:sp>
      <p:cxnSp>
        <p:nvCxnSpPr>
          <p:cNvPr id="18" name="17 Conector recto">
            <a:extLst>
              <a:ext uri="{FF2B5EF4-FFF2-40B4-BE49-F238E27FC236}">
                <a16:creationId xmlns:a16="http://schemas.microsoft.com/office/drawing/2014/main" id="{817EDEC6-7AE8-4E2C-991C-B8FEE99547B8}"/>
              </a:ext>
            </a:extLst>
          </p:cNvPr>
          <p:cNvCxnSpPr>
            <a:stCxn id="5" idx="2"/>
          </p:cNvCxnSpPr>
          <p:nvPr/>
        </p:nvCxnSpPr>
        <p:spPr>
          <a:xfrm>
            <a:off x="4500563" y="2133600"/>
            <a:ext cx="0" cy="35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>
            <a:extLst>
              <a:ext uri="{FF2B5EF4-FFF2-40B4-BE49-F238E27FC236}">
                <a16:creationId xmlns:a16="http://schemas.microsoft.com/office/drawing/2014/main" id="{D8FC48EC-9FFE-45BE-907F-AD933EE0D355}"/>
              </a:ext>
            </a:extLst>
          </p:cNvPr>
          <p:cNvCxnSpPr/>
          <p:nvPr/>
        </p:nvCxnSpPr>
        <p:spPr>
          <a:xfrm>
            <a:off x="4500563" y="2924175"/>
            <a:ext cx="0" cy="360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>
            <a:extLst>
              <a:ext uri="{FF2B5EF4-FFF2-40B4-BE49-F238E27FC236}">
                <a16:creationId xmlns:a16="http://schemas.microsoft.com/office/drawing/2014/main" id="{0E7771C9-6167-4527-ABC8-81C4167B95B7}"/>
              </a:ext>
            </a:extLst>
          </p:cNvPr>
          <p:cNvCxnSpPr/>
          <p:nvPr/>
        </p:nvCxnSpPr>
        <p:spPr>
          <a:xfrm>
            <a:off x="4500563" y="3789363"/>
            <a:ext cx="0" cy="287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>
            <a:extLst>
              <a:ext uri="{FF2B5EF4-FFF2-40B4-BE49-F238E27FC236}">
                <a16:creationId xmlns:a16="http://schemas.microsoft.com/office/drawing/2014/main" id="{F77A9208-EC12-4A08-91D1-D48D1639BB59}"/>
              </a:ext>
            </a:extLst>
          </p:cNvPr>
          <p:cNvCxnSpPr/>
          <p:nvPr/>
        </p:nvCxnSpPr>
        <p:spPr>
          <a:xfrm>
            <a:off x="4500563" y="4581525"/>
            <a:ext cx="0" cy="1079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">
            <a:extLst>
              <a:ext uri="{FF2B5EF4-FFF2-40B4-BE49-F238E27FC236}">
                <a16:creationId xmlns:a16="http://schemas.microsoft.com/office/drawing/2014/main" id="{B541C9A2-DCDF-4AE8-A640-F9E70509F73D}"/>
              </a:ext>
            </a:extLst>
          </p:cNvPr>
          <p:cNvCxnSpPr/>
          <p:nvPr/>
        </p:nvCxnSpPr>
        <p:spPr>
          <a:xfrm>
            <a:off x="4500563" y="5013325"/>
            <a:ext cx="1295400" cy="36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73 Rectángulo">
            <a:extLst>
              <a:ext uri="{FF2B5EF4-FFF2-40B4-BE49-F238E27FC236}">
                <a16:creationId xmlns:a16="http://schemas.microsoft.com/office/drawing/2014/main" id="{9EF52BA4-39B0-416A-BCE8-9185B7378414}"/>
              </a:ext>
            </a:extLst>
          </p:cNvPr>
          <p:cNvSpPr/>
          <p:nvPr/>
        </p:nvSpPr>
        <p:spPr>
          <a:xfrm>
            <a:off x="900113" y="6092825"/>
            <a:ext cx="1871662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/>
              <a:t>ASESOR CONTABLE</a:t>
            </a:r>
          </a:p>
        </p:txBody>
      </p:sp>
      <p:sp>
        <p:nvSpPr>
          <p:cNvPr id="76" name="75 Rectángulo">
            <a:extLst>
              <a:ext uri="{FF2B5EF4-FFF2-40B4-BE49-F238E27FC236}">
                <a16:creationId xmlns:a16="http://schemas.microsoft.com/office/drawing/2014/main" id="{25B9DD62-DC0E-425C-B353-61AD903665B5}"/>
              </a:ext>
            </a:extLst>
          </p:cNvPr>
          <p:cNvSpPr/>
          <p:nvPr/>
        </p:nvSpPr>
        <p:spPr>
          <a:xfrm>
            <a:off x="3635375" y="6092825"/>
            <a:ext cx="1728788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/>
              <a:t>ASESOR JURIDICO</a:t>
            </a:r>
          </a:p>
        </p:txBody>
      </p:sp>
      <p:sp>
        <p:nvSpPr>
          <p:cNvPr id="77" name="76 Rectángulo">
            <a:extLst>
              <a:ext uri="{FF2B5EF4-FFF2-40B4-BE49-F238E27FC236}">
                <a16:creationId xmlns:a16="http://schemas.microsoft.com/office/drawing/2014/main" id="{A74A4F5E-F3D3-4AC3-B636-53021BACCCF8}"/>
              </a:ext>
            </a:extLst>
          </p:cNvPr>
          <p:cNvSpPr/>
          <p:nvPr/>
        </p:nvSpPr>
        <p:spPr>
          <a:xfrm>
            <a:off x="6084888" y="6021388"/>
            <a:ext cx="1727200" cy="503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/>
              <a:t>COORDINADOR DE MAQUILAS</a:t>
            </a:r>
          </a:p>
        </p:txBody>
      </p:sp>
      <p:sp>
        <p:nvSpPr>
          <p:cNvPr id="78" name="77 Rectángulo redondeado">
            <a:extLst>
              <a:ext uri="{FF2B5EF4-FFF2-40B4-BE49-F238E27FC236}">
                <a16:creationId xmlns:a16="http://schemas.microsoft.com/office/drawing/2014/main" id="{EFD9F8D2-618B-49AC-95E1-4D15FC1CACC0}"/>
              </a:ext>
            </a:extLst>
          </p:cNvPr>
          <p:cNvSpPr/>
          <p:nvPr/>
        </p:nvSpPr>
        <p:spPr>
          <a:xfrm>
            <a:off x="1690688" y="5013325"/>
            <a:ext cx="2305050" cy="503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/>
              <a:t>ENCARGADO DEL LAB. INDUMENTAL</a:t>
            </a:r>
          </a:p>
        </p:txBody>
      </p:sp>
      <p:cxnSp>
        <p:nvCxnSpPr>
          <p:cNvPr id="80" name="79 Conector recto">
            <a:extLst>
              <a:ext uri="{FF2B5EF4-FFF2-40B4-BE49-F238E27FC236}">
                <a16:creationId xmlns:a16="http://schemas.microsoft.com/office/drawing/2014/main" id="{444B575C-6DBC-4684-973E-939C8A716E2A}"/>
              </a:ext>
            </a:extLst>
          </p:cNvPr>
          <p:cNvCxnSpPr/>
          <p:nvPr/>
        </p:nvCxnSpPr>
        <p:spPr>
          <a:xfrm flipH="1">
            <a:off x="3995738" y="5157788"/>
            <a:ext cx="5048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>
            <a:extLst>
              <a:ext uri="{FF2B5EF4-FFF2-40B4-BE49-F238E27FC236}">
                <a16:creationId xmlns:a16="http://schemas.microsoft.com/office/drawing/2014/main" id="{E9602C32-9A32-4E82-A429-172142B03F27}"/>
              </a:ext>
            </a:extLst>
          </p:cNvPr>
          <p:cNvCxnSpPr/>
          <p:nvPr/>
        </p:nvCxnSpPr>
        <p:spPr>
          <a:xfrm flipH="1">
            <a:off x="3419475" y="5661025"/>
            <a:ext cx="1081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>
            <a:extLst>
              <a:ext uri="{FF2B5EF4-FFF2-40B4-BE49-F238E27FC236}">
                <a16:creationId xmlns:a16="http://schemas.microsoft.com/office/drawing/2014/main" id="{37AA23C1-6D75-4BCC-AEF7-1CECE6B8482F}"/>
              </a:ext>
            </a:extLst>
          </p:cNvPr>
          <p:cNvCxnSpPr/>
          <p:nvPr/>
        </p:nvCxnSpPr>
        <p:spPr>
          <a:xfrm>
            <a:off x="3419475" y="5661025"/>
            <a:ext cx="0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>
            <a:extLst>
              <a:ext uri="{FF2B5EF4-FFF2-40B4-BE49-F238E27FC236}">
                <a16:creationId xmlns:a16="http://schemas.microsoft.com/office/drawing/2014/main" id="{2A45C4A3-E630-4246-93DD-3104031CC178}"/>
              </a:ext>
            </a:extLst>
          </p:cNvPr>
          <p:cNvCxnSpPr/>
          <p:nvPr/>
        </p:nvCxnSpPr>
        <p:spPr>
          <a:xfrm>
            <a:off x="1763713" y="5876925"/>
            <a:ext cx="51847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Conector recto">
            <a:extLst>
              <a:ext uri="{FF2B5EF4-FFF2-40B4-BE49-F238E27FC236}">
                <a16:creationId xmlns:a16="http://schemas.microsoft.com/office/drawing/2014/main" id="{201C31A2-025B-4F55-8FB7-EA36F5444F7B}"/>
              </a:ext>
            </a:extLst>
          </p:cNvPr>
          <p:cNvCxnSpPr/>
          <p:nvPr/>
        </p:nvCxnSpPr>
        <p:spPr>
          <a:xfrm>
            <a:off x="1763713" y="5876925"/>
            <a:ext cx="0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110 Conector recto">
            <a:extLst>
              <a:ext uri="{FF2B5EF4-FFF2-40B4-BE49-F238E27FC236}">
                <a16:creationId xmlns:a16="http://schemas.microsoft.com/office/drawing/2014/main" id="{BDE85047-B30B-4342-9E2A-D103E580B0DC}"/>
              </a:ext>
            </a:extLst>
          </p:cNvPr>
          <p:cNvCxnSpPr/>
          <p:nvPr/>
        </p:nvCxnSpPr>
        <p:spPr>
          <a:xfrm>
            <a:off x="4427538" y="5876925"/>
            <a:ext cx="0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Conector recto">
            <a:extLst>
              <a:ext uri="{FF2B5EF4-FFF2-40B4-BE49-F238E27FC236}">
                <a16:creationId xmlns:a16="http://schemas.microsoft.com/office/drawing/2014/main" id="{3F02D15E-2B47-4B3E-B3AF-6A7BB0DF917B}"/>
              </a:ext>
            </a:extLst>
          </p:cNvPr>
          <p:cNvCxnSpPr>
            <a:endCxn id="77" idx="0"/>
          </p:cNvCxnSpPr>
          <p:nvPr/>
        </p:nvCxnSpPr>
        <p:spPr>
          <a:xfrm>
            <a:off x="6948488" y="5876925"/>
            <a:ext cx="0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134 Conector recto">
            <a:extLst>
              <a:ext uri="{FF2B5EF4-FFF2-40B4-BE49-F238E27FC236}">
                <a16:creationId xmlns:a16="http://schemas.microsoft.com/office/drawing/2014/main" id="{3F0B94FD-3038-46E4-AFE9-35E7EBD256CD}"/>
              </a:ext>
            </a:extLst>
          </p:cNvPr>
          <p:cNvCxnSpPr>
            <a:stCxn id="8" idx="3"/>
          </p:cNvCxnSpPr>
          <p:nvPr/>
        </p:nvCxnSpPr>
        <p:spPr>
          <a:xfrm>
            <a:off x="5651500" y="3536950"/>
            <a:ext cx="1008063" cy="36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140 Rectángulo redondeado">
            <a:extLst>
              <a:ext uri="{FF2B5EF4-FFF2-40B4-BE49-F238E27FC236}">
                <a16:creationId xmlns:a16="http://schemas.microsoft.com/office/drawing/2014/main" id="{4BE82658-E522-4EC7-8E1B-7430DE97B313}"/>
              </a:ext>
            </a:extLst>
          </p:cNvPr>
          <p:cNvSpPr/>
          <p:nvPr/>
        </p:nvSpPr>
        <p:spPr>
          <a:xfrm>
            <a:off x="6227763" y="3789363"/>
            <a:ext cx="1800225" cy="719137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/>
              <a:t>COMITÉ DE VIGILANCIA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/>
              <a:t>EXPRESIDENTES</a:t>
            </a:r>
          </a:p>
        </p:txBody>
      </p:sp>
      <p:cxnSp>
        <p:nvCxnSpPr>
          <p:cNvPr id="144" name="143 Conector recto">
            <a:extLst>
              <a:ext uri="{FF2B5EF4-FFF2-40B4-BE49-F238E27FC236}">
                <a16:creationId xmlns:a16="http://schemas.microsoft.com/office/drawing/2014/main" id="{27E707DD-33EA-4A75-BE27-5B9A9B0698E1}"/>
              </a:ext>
            </a:extLst>
          </p:cNvPr>
          <p:cNvCxnSpPr/>
          <p:nvPr/>
        </p:nvCxnSpPr>
        <p:spPr>
          <a:xfrm>
            <a:off x="6659563" y="3573463"/>
            <a:ext cx="0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8" grpId="0" animBg="1"/>
      <p:bldP spid="10" grpId="0" animBg="1"/>
      <p:bldP spid="11" grpId="0" animBg="1"/>
      <p:bldP spid="74" grpId="0" animBg="1"/>
      <p:bldP spid="76" grpId="0" animBg="1"/>
      <p:bldP spid="77" grpId="0" animBg="1"/>
      <p:bldP spid="78" grpId="0" animBg="1"/>
      <p:bldP spid="1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68D2481D-9DB9-490F-851E-E550B0EBD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620713"/>
            <a:ext cx="8002587" cy="852487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4000" b="1" dirty="0">
                <a:solidFill>
                  <a:schemeClr val="tx1"/>
                </a:solidFill>
                <a:latin typeface="+mn-lt"/>
              </a:rPr>
              <a:t>Consejo Directivo</a:t>
            </a:r>
          </a:p>
        </p:txBody>
      </p:sp>
      <p:sp>
        <p:nvSpPr>
          <p:cNvPr id="11267" name="2 Marcador de contenido">
            <a:extLst>
              <a:ext uri="{FF2B5EF4-FFF2-40B4-BE49-F238E27FC236}">
                <a16:creationId xmlns:a16="http://schemas.microsoft.com/office/drawing/2014/main" id="{613723F1-31B2-484D-A09F-8B0AB7663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967287"/>
          </a:xfrm>
        </p:spPr>
        <p:txBody>
          <a:bodyPr/>
          <a:lstStyle/>
          <a:p>
            <a:pPr eaLnBrk="1" hangingPunct="1"/>
            <a:r>
              <a:rPr lang="es-MX" altLang="es-MX" sz="2300" dirty="0"/>
              <a:t>PRESIDENTE: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s-MX" altLang="es-MX" sz="2300" dirty="0"/>
              <a:t> Ing. Jorge Alberto Moreno Gonzalez</a:t>
            </a:r>
          </a:p>
          <a:p>
            <a:pPr eaLnBrk="1" hangingPunct="1"/>
            <a:r>
              <a:rPr lang="es-MX" altLang="es-MX" sz="2300" dirty="0"/>
              <a:t>VICEPRESIDENTES: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s-MX" altLang="es-MX" sz="2300" dirty="0"/>
              <a:t>Lic. René Brito Parra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s-MX" altLang="es-MX" sz="2300" dirty="0"/>
              <a:t>Lic. Eneyda Guadalupe Medrano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s-MX" altLang="es-MX" sz="2300" dirty="0"/>
              <a:t>C.P. Carlos Eduardo </a:t>
            </a:r>
            <a:r>
              <a:rPr lang="es-MX" altLang="es-MX" sz="2300" dirty="0" err="1"/>
              <a:t>Worbis</a:t>
            </a:r>
            <a:r>
              <a:rPr lang="es-MX" altLang="es-MX" sz="2300" dirty="0"/>
              <a:t> Rosado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s-MX" altLang="es-MX" sz="2300" dirty="0"/>
              <a:t>Lic. Juan Bernardo Vazquez Lara</a:t>
            </a:r>
          </a:p>
          <a:p>
            <a:pPr eaLnBrk="1" hangingPunct="1"/>
            <a:r>
              <a:rPr lang="es-MX" altLang="es-MX" sz="2300" dirty="0"/>
              <a:t>SECRETARIO: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s-MX" altLang="es-MX" sz="2300" dirty="0"/>
              <a:t>C.P. Orlando Castañeda Saldívar</a:t>
            </a:r>
          </a:p>
          <a:p>
            <a:pPr eaLnBrk="1" hangingPunct="1"/>
            <a:r>
              <a:rPr lang="es-MX" altLang="es-MX" sz="2300" dirty="0"/>
              <a:t>TESORERO: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s-MX" altLang="es-MX" sz="2300" dirty="0"/>
              <a:t>C.P. Alberto Sauri </a:t>
            </a:r>
            <a:r>
              <a:rPr lang="es-MX" altLang="es-MX" sz="2300" dirty="0" err="1"/>
              <a:t>Riancho</a:t>
            </a:r>
            <a:endParaRPr lang="es-MX" altLang="es-MX" sz="2300" dirty="0"/>
          </a:p>
          <a:p>
            <a:pPr eaLnBrk="1" hangingPunct="1"/>
            <a:r>
              <a:rPr lang="es-MX" altLang="es-MX" sz="2300" dirty="0"/>
              <a:t>VOCALES: 14 Industriales del Vestido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s-MX" altLang="es-MX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es-MX" altLang="es-MX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es-MX" altLang="es-MX" dirty="0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12CF0F31-1A50-4240-A82C-D05826BCE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84865" y="260648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E4B7CDBE-3884-4167-80D3-12E66120E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s-MX" sz="4000" b="1" dirty="0">
              <a:latin typeface="+mn-lt"/>
            </a:endParaRPr>
          </a:p>
        </p:txBody>
      </p:sp>
      <p:sp>
        <p:nvSpPr>
          <p:cNvPr id="12291" name="2 Marcador de contenido">
            <a:extLst>
              <a:ext uri="{FF2B5EF4-FFF2-40B4-BE49-F238E27FC236}">
                <a16:creationId xmlns:a16="http://schemas.microsoft.com/office/drawing/2014/main" id="{CBF6D82A-4441-4E95-8D1E-A92008D5F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s-MX" altLang="es-MX" sz="2800" b="1" dirty="0"/>
              <a:t>OBJETO</a:t>
            </a:r>
            <a:r>
              <a:rPr lang="es-MX" altLang="es-MX" sz="2800" dirty="0"/>
              <a:t> </a:t>
            </a:r>
            <a:r>
              <a:rPr lang="es-MX" altLang="es-MX" sz="2800" b="1" dirty="0"/>
              <a:t>SOCIAL: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s-MX" altLang="es-MX" sz="2800" b="1" dirty="0"/>
              <a:t>    </a:t>
            </a:r>
            <a:r>
              <a:rPr lang="es-MX" altLang="es-MX" sz="2800" dirty="0"/>
              <a:t>Prestación de Servicios orientados en beneficio de l0s Industriales del Vestido</a:t>
            </a:r>
          </a:p>
          <a:p>
            <a:pPr algn="just" eaLnBrk="1" hangingPunct="1"/>
            <a:r>
              <a:rPr lang="es-MX" altLang="es-MX" sz="2800" b="1" dirty="0"/>
              <a:t>MARCO JURIDICO: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s-MX" altLang="es-MX" sz="2800" b="1" dirty="0"/>
              <a:t>    </a:t>
            </a:r>
            <a:r>
              <a:rPr lang="es-MX" altLang="es-MX" sz="2800" dirty="0"/>
              <a:t>Estatutos de la Cámara Nacional de la Industria del Vestido.</a:t>
            </a:r>
          </a:p>
          <a:p>
            <a:pPr algn="just" eaLnBrk="1" hangingPunct="1"/>
            <a:r>
              <a:rPr lang="es-MX" altLang="es-MX" sz="2800" b="1" dirty="0"/>
              <a:t>COBERTURA: </a:t>
            </a:r>
            <a:r>
              <a:rPr lang="es-MX" altLang="es-MX" sz="2800" dirty="0"/>
              <a:t>Todo el Estado de Yucatán, pudiendo expandirse a nivel regional.</a:t>
            </a:r>
          </a:p>
          <a:p>
            <a:pPr eaLnBrk="1" hangingPunct="1"/>
            <a:endParaRPr lang="es-MX" altLang="es-MX" sz="2800" b="1" dirty="0"/>
          </a:p>
          <a:p>
            <a:pPr eaLnBrk="1" hangingPunct="1"/>
            <a:endParaRPr lang="es-MX" altLang="es-MX" dirty="0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9794E77C-906B-4D10-9F9C-F677FC0F02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6376" y="185846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>
            <a:extLst>
              <a:ext uri="{FF2B5EF4-FFF2-40B4-BE49-F238E27FC236}">
                <a16:creationId xmlns:a16="http://schemas.microsoft.com/office/drawing/2014/main" id="{A57BCA58-2BBC-4964-8C2D-F3454B25B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704850"/>
            <a:ext cx="8218487" cy="1143000"/>
          </a:xfrm>
        </p:spPr>
        <p:txBody>
          <a:bodyPr/>
          <a:lstStyle/>
          <a:p>
            <a:pPr algn="ctr" eaLnBrk="1" hangingPunct="1"/>
            <a:r>
              <a:rPr lang="es-MX" altLang="es-MX" sz="4400" b="1">
                <a:solidFill>
                  <a:schemeClr val="tx1"/>
                </a:solidFill>
              </a:rPr>
              <a:t>Integración de la Canaive</a:t>
            </a:r>
          </a:p>
        </p:txBody>
      </p:sp>
      <p:sp>
        <p:nvSpPr>
          <p:cNvPr id="13315" name="2 Marcador de contenido">
            <a:extLst>
              <a:ext uri="{FF2B5EF4-FFF2-40B4-BE49-F238E27FC236}">
                <a16:creationId xmlns:a16="http://schemas.microsoft.com/office/drawing/2014/main" id="{C3579812-C92F-4250-BEE0-DEC870013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es-MX" altLang="es-MX" sz="2400" dirty="0"/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s-MX" altLang="es-MX" sz="2400" dirty="0"/>
              <a:t>   La Cámara Nacional de la Industria del Vestido se integra por las personas físicas y morales que se dediquen a fabricar, maquilar todo o en partes de prendas de vestir y ciertos accesorios, esto de acuerdo a la siguiente clasificación: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s-MX" altLang="es-MX" sz="2400" dirty="0"/>
          </a:p>
        </p:txBody>
      </p:sp>
      <p:pic>
        <p:nvPicPr>
          <p:cNvPr id="5" name="Marcador de contenido 3">
            <a:extLst>
              <a:ext uri="{FF2B5EF4-FFF2-40B4-BE49-F238E27FC236}">
                <a16:creationId xmlns:a16="http://schemas.microsoft.com/office/drawing/2014/main" id="{F21E04F3-8F11-4BFD-875A-8A8006E75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6376" y="238342"/>
            <a:ext cx="972069" cy="1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828</TotalTime>
  <Words>1238</Words>
  <Application>Microsoft Office PowerPoint</Application>
  <PresentationFormat>Presentación en pantalla (4:3)</PresentationFormat>
  <Paragraphs>165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0" baseType="lpstr">
      <vt:lpstr>Aharoni</vt:lpstr>
      <vt:lpstr>Arial</vt:lpstr>
      <vt:lpstr>Calibri</vt:lpstr>
      <vt:lpstr>Constantia</vt:lpstr>
      <vt:lpstr>Wingdings 2</vt:lpstr>
      <vt:lpstr>Flujo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Estructura Orgánica</vt:lpstr>
      <vt:lpstr>Consejo Directivo</vt:lpstr>
      <vt:lpstr>Presentación de PowerPoint</vt:lpstr>
      <vt:lpstr>Integración de la Canaive</vt:lpstr>
      <vt:lpstr>Integración de la CANAIVE</vt:lpstr>
      <vt:lpstr>Integración de la CANAIVE</vt:lpstr>
      <vt:lpstr>Integración de la CANAIVE</vt:lpstr>
      <vt:lpstr>Socios de la Cámara</vt:lpstr>
      <vt:lpstr>Derechos de los socios afiliados</vt:lpstr>
      <vt:lpstr>Derechos de los socios afiliados</vt:lpstr>
      <vt:lpstr>Derechos de los socios afiliados</vt:lpstr>
      <vt:lpstr>Obligaciones de los socios afiliados</vt:lpstr>
      <vt:lpstr>Clasificación de Empresas y costos de afiliación</vt:lpstr>
      <vt:lpstr>Servicios</vt:lpstr>
      <vt:lpstr>Servicios</vt:lpstr>
      <vt:lpstr>Servicios</vt:lpstr>
      <vt:lpstr>Servicios</vt:lpstr>
      <vt:lpstr>Requisitos de Afiliación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CAMARA</dc:creator>
  <cp:lastModifiedBy>Cámara 2021</cp:lastModifiedBy>
  <cp:revision>81</cp:revision>
  <dcterms:created xsi:type="dcterms:W3CDTF">2013-03-18T21:31:15Z</dcterms:created>
  <dcterms:modified xsi:type="dcterms:W3CDTF">2022-12-05T16:37:47Z</dcterms:modified>
</cp:coreProperties>
</file>